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4" r:id="rId17"/>
    <p:sldId id="270" r:id="rId18"/>
    <p:sldId id="275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9" d="100"/>
          <a:sy n="79" d="100"/>
        </p:scale>
        <p:origin x="68" y="1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47462E-1589-45D3-90DC-80A6CF063DE0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A0E80FB-1BE2-4601-AB80-9E0B1627775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How fast thinking affects investment decisions in real financial market?</a:t>
          </a:r>
        </a:p>
      </dgm:t>
    </dgm:pt>
    <dgm:pt modelId="{0A5A14A0-CE63-4421-A93B-8F8AD5A57A4D}" type="parTrans" cxnId="{26E0A5B0-F3F7-4CCE-9D38-C0F391A08AAF}">
      <dgm:prSet/>
      <dgm:spPr/>
      <dgm:t>
        <a:bodyPr/>
        <a:lstStyle/>
        <a:p>
          <a:endParaRPr lang="en-US"/>
        </a:p>
      </dgm:t>
    </dgm:pt>
    <dgm:pt modelId="{0992D94B-1289-4AA4-B4A7-80884508E0AF}" type="sibTrans" cxnId="{26E0A5B0-F3F7-4CCE-9D38-C0F391A08AA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8DB1B32-1B6F-4796-8778-B3531930A42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How do investors make financial decisions with fast thinking?</a:t>
          </a:r>
        </a:p>
      </dgm:t>
    </dgm:pt>
    <dgm:pt modelId="{19D6BC9A-7377-4624-958B-EABEC3E369C6}" type="parTrans" cxnId="{DE0CCF47-229B-44C2-8B18-95A660D62884}">
      <dgm:prSet/>
      <dgm:spPr/>
      <dgm:t>
        <a:bodyPr/>
        <a:lstStyle/>
        <a:p>
          <a:endParaRPr lang="en-US"/>
        </a:p>
      </dgm:t>
    </dgm:pt>
    <dgm:pt modelId="{23DF5022-D68C-40D1-8FE8-9F65733ECC2C}" type="sibTrans" cxnId="{DE0CCF47-229B-44C2-8B18-95A660D6288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D4133D8-8A85-4D63-969C-27D37B0485D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Are the decisi0ns cost-efficient, near optimal or systematic errors?</a:t>
          </a:r>
        </a:p>
      </dgm:t>
    </dgm:pt>
    <dgm:pt modelId="{8C35EBCB-F949-4824-AF09-CBC7468C9160}" type="parTrans" cxnId="{02594CF8-0A79-44F8-9352-D1F77E0B8E96}">
      <dgm:prSet/>
      <dgm:spPr/>
      <dgm:t>
        <a:bodyPr/>
        <a:lstStyle/>
        <a:p>
          <a:endParaRPr lang="en-US"/>
        </a:p>
      </dgm:t>
    </dgm:pt>
    <dgm:pt modelId="{8616AA0D-3F57-4F79-B3B1-5756E04C558A}" type="sibTrans" cxnId="{02594CF8-0A79-44F8-9352-D1F77E0B8E9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E16E41A-10DA-4C48-80C5-9A51A2F6495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are the factors that shape the decision rules?</a:t>
          </a:r>
        </a:p>
      </dgm:t>
    </dgm:pt>
    <dgm:pt modelId="{6610A15F-9310-47FC-9C23-40FE187DC264}" type="parTrans" cxnId="{6BBFFB83-0917-407C-B605-C30F56266046}">
      <dgm:prSet/>
      <dgm:spPr/>
      <dgm:t>
        <a:bodyPr/>
        <a:lstStyle/>
        <a:p>
          <a:endParaRPr lang="en-US"/>
        </a:p>
      </dgm:t>
    </dgm:pt>
    <dgm:pt modelId="{4E6B673D-A83D-4015-B0F4-2D24FC145815}" type="sibTrans" cxnId="{6BBFFB83-0917-407C-B605-C30F56266046}">
      <dgm:prSet/>
      <dgm:spPr/>
      <dgm:t>
        <a:bodyPr/>
        <a:lstStyle/>
        <a:p>
          <a:endParaRPr lang="en-US"/>
        </a:p>
      </dgm:t>
    </dgm:pt>
    <dgm:pt modelId="{9B66FB48-8726-4A8B-ADE3-41BA93E8D55F}" type="pres">
      <dgm:prSet presAssocID="{1647462E-1589-45D3-90DC-80A6CF063DE0}" presName="root" presStyleCnt="0">
        <dgm:presLayoutVars>
          <dgm:dir/>
          <dgm:resizeHandles val="exact"/>
        </dgm:presLayoutVars>
      </dgm:prSet>
      <dgm:spPr/>
    </dgm:pt>
    <dgm:pt modelId="{8F970D8C-F7E8-4450-98D1-A9A90CA59EFC}" type="pres">
      <dgm:prSet presAssocID="{1647462E-1589-45D3-90DC-80A6CF063DE0}" presName="container" presStyleCnt="0">
        <dgm:presLayoutVars>
          <dgm:dir/>
          <dgm:resizeHandles val="exact"/>
        </dgm:presLayoutVars>
      </dgm:prSet>
      <dgm:spPr/>
    </dgm:pt>
    <dgm:pt modelId="{753801C5-CCB8-4E13-8CCB-BE446905482E}" type="pres">
      <dgm:prSet presAssocID="{6A0E80FB-1BE2-4601-AB80-9E0B1627775B}" presName="compNode" presStyleCnt="0"/>
      <dgm:spPr/>
    </dgm:pt>
    <dgm:pt modelId="{EE26AFCB-2019-4874-8782-8919B10426BE}" type="pres">
      <dgm:prSet presAssocID="{6A0E80FB-1BE2-4601-AB80-9E0B1627775B}" presName="iconBgRect" presStyleLbl="bgShp" presStyleIdx="0" presStyleCnt="4"/>
      <dgm:spPr/>
    </dgm:pt>
    <dgm:pt modelId="{F9A1009C-F681-472A-939C-E2B969DF7ADB}" type="pres">
      <dgm:prSet presAssocID="{6A0E80FB-1BE2-4601-AB80-9E0B1627775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4388B54-ADF7-4A9B-88C5-4B556BCBBD32}" type="pres">
      <dgm:prSet presAssocID="{6A0E80FB-1BE2-4601-AB80-9E0B1627775B}" presName="spaceRect" presStyleCnt="0"/>
      <dgm:spPr/>
    </dgm:pt>
    <dgm:pt modelId="{470500CF-17E1-426E-9BAB-A20997EE4DE3}" type="pres">
      <dgm:prSet presAssocID="{6A0E80FB-1BE2-4601-AB80-9E0B1627775B}" presName="textRect" presStyleLbl="revTx" presStyleIdx="0" presStyleCnt="4">
        <dgm:presLayoutVars>
          <dgm:chMax val="1"/>
          <dgm:chPref val="1"/>
        </dgm:presLayoutVars>
      </dgm:prSet>
      <dgm:spPr/>
    </dgm:pt>
    <dgm:pt modelId="{52028D62-8EC4-4C18-9171-7F9F76D0453A}" type="pres">
      <dgm:prSet presAssocID="{0992D94B-1289-4AA4-B4A7-80884508E0AF}" presName="sibTrans" presStyleLbl="sibTrans2D1" presStyleIdx="0" presStyleCnt="0"/>
      <dgm:spPr/>
    </dgm:pt>
    <dgm:pt modelId="{4BAFCA52-5330-4918-BD0B-C2FCC2A85763}" type="pres">
      <dgm:prSet presAssocID="{78DB1B32-1B6F-4796-8778-B3531930A428}" presName="compNode" presStyleCnt="0"/>
      <dgm:spPr/>
    </dgm:pt>
    <dgm:pt modelId="{4696E98A-5667-4D58-A1D2-A83441EEB12A}" type="pres">
      <dgm:prSet presAssocID="{78DB1B32-1B6F-4796-8778-B3531930A428}" presName="iconBgRect" presStyleLbl="bgShp" presStyleIdx="1" presStyleCnt="4"/>
      <dgm:spPr/>
    </dgm:pt>
    <dgm:pt modelId="{C86F5CC1-0458-49BE-9730-38B2E9D6EDC8}" type="pres">
      <dgm:prSet presAssocID="{78DB1B32-1B6F-4796-8778-B3531930A42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0EE17745-1D5C-45B6-8E28-4AF177910460}" type="pres">
      <dgm:prSet presAssocID="{78DB1B32-1B6F-4796-8778-B3531930A428}" presName="spaceRect" presStyleCnt="0"/>
      <dgm:spPr/>
    </dgm:pt>
    <dgm:pt modelId="{D0BE0D39-0B7C-4940-9916-A9548BD50401}" type="pres">
      <dgm:prSet presAssocID="{78DB1B32-1B6F-4796-8778-B3531930A428}" presName="textRect" presStyleLbl="revTx" presStyleIdx="1" presStyleCnt="4">
        <dgm:presLayoutVars>
          <dgm:chMax val="1"/>
          <dgm:chPref val="1"/>
        </dgm:presLayoutVars>
      </dgm:prSet>
      <dgm:spPr/>
    </dgm:pt>
    <dgm:pt modelId="{C79A43F9-E88C-4E4E-865F-E3564DC5B70E}" type="pres">
      <dgm:prSet presAssocID="{23DF5022-D68C-40D1-8FE8-9F65733ECC2C}" presName="sibTrans" presStyleLbl="sibTrans2D1" presStyleIdx="0" presStyleCnt="0"/>
      <dgm:spPr/>
    </dgm:pt>
    <dgm:pt modelId="{AB029E13-96C4-4EF9-A8CE-2D3EB140B992}" type="pres">
      <dgm:prSet presAssocID="{7D4133D8-8A85-4D63-969C-27D37B0485D3}" presName="compNode" presStyleCnt="0"/>
      <dgm:spPr/>
    </dgm:pt>
    <dgm:pt modelId="{EB9F9A22-8193-4D33-87CF-6A40F88EC4FB}" type="pres">
      <dgm:prSet presAssocID="{7D4133D8-8A85-4D63-969C-27D37B0485D3}" presName="iconBgRect" presStyleLbl="bgShp" presStyleIdx="2" presStyleCnt="4"/>
      <dgm:spPr/>
    </dgm:pt>
    <dgm:pt modelId="{1174B5E6-E6E0-4E91-A894-8B44A2C5C514}" type="pres">
      <dgm:prSet presAssocID="{7D4133D8-8A85-4D63-969C-27D37B0485D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3CA1384D-C8F3-4ACF-8750-B25D672C2101}" type="pres">
      <dgm:prSet presAssocID="{7D4133D8-8A85-4D63-969C-27D37B0485D3}" presName="spaceRect" presStyleCnt="0"/>
      <dgm:spPr/>
    </dgm:pt>
    <dgm:pt modelId="{507C0499-4F84-4536-B523-C685DB5233E7}" type="pres">
      <dgm:prSet presAssocID="{7D4133D8-8A85-4D63-969C-27D37B0485D3}" presName="textRect" presStyleLbl="revTx" presStyleIdx="2" presStyleCnt="4">
        <dgm:presLayoutVars>
          <dgm:chMax val="1"/>
          <dgm:chPref val="1"/>
        </dgm:presLayoutVars>
      </dgm:prSet>
      <dgm:spPr/>
    </dgm:pt>
    <dgm:pt modelId="{72ABA13B-64F9-46CC-B59D-C9156F62235C}" type="pres">
      <dgm:prSet presAssocID="{8616AA0D-3F57-4F79-B3B1-5756E04C558A}" presName="sibTrans" presStyleLbl="sibTrans2D1" presStyleIdx="0" presStyleCnt="0"/>
      <dgm:spPr/>
    </dgm:pt>
    <dgm:pt modelId="{F2FC6BA4-5095-4DC1-9C67-DC5165739D71}" type="pres">
      <dgm:prSet presAssocID="{9E16E41A-10DA-4C48-80C5-9A51A2F64959}" presName="compNode" presStyleCnt="0"/>
      <dgm:spPr/>
    </dgm:pt>
    <dgm:pt modelId="{ADC7A1B8-7B3F-49E6-A15D-901406842321}" type="pres">
      <dgm:prSet presAssocID="{9E16E41A-10DA-4C48-80C5-9A51A2F64959}" presName="iconBgRect" presStyleLbl="bgShp" presStyleIdx="3" presStyleCnt="4"/>
      <dgm:spPr/>
    </dgm:pt>
    <dgm:pt modelId="{370C5249-F63B-4F98-AA9F-9BDF919D57CA}" type="pres">
      <dgm:prSet presAssocID="{9E16E41A-10DA-4C48-80C5-9A51A2F6495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7E3EC4A1-0FE4-4B7E-B23E-9F03CE841469}" type="pres">
      <dgm:prSet presAssocID="{9E16E41A-10DA-4C48-80C5-9A51A2F64959}" presName="spaceRect" presStyleCnt="0"/>
      <dgm:spPr/>
    </dgm:pt>
    <dgm:pt modelId="{0D79C156-8293-4892-98F7-109B7B003F72}" type="pres">
      <dgm:prSet presAssocID="{9E16E41A-10DA-4C48-80C5-9A51A2F6495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B6F9629-0917-4E6E-A2F9-69110C38C185}" type="presOf" srcId="{0992D94B-1289-4AA4-B4A7-80884508E0AF}" destId="{52028D62-8EC4-4C18-9171-7F9F76D0453A}" srcOrd="0" destOrd="0" presId="urn:microsoft.com/office/officeart/2018/2/layout/IconCircleList"/>
    <dgm:cxn modelId="{3ABFD529-F925-4472-9A6F-D900ACD57E63}" type="presOf" srcId="{78DB1B32-1B6F-4796-8778-B3531930A428}" destId="{D0BE0D39-0B7C-4940-9916-A9548BD50401}" srcOrd="0" destOrd="0" presId="urn:microsoft.com/office/officeart/2018/2/layout/IconCircleList"/>
    <dgm:cxn modelId="{C2BB6434-68E6-47E8-8877-2F8BB0C6425E}" type="presOf" srcId="{6A0E80FB-1BE2-4601-AB80-9E0B1627775B}" destId="{470500CF-17E1-426E-9BAB-A20997EE4DE3}" srcOrd="0" destOrd="0" presId="urn:microsoft.com/office/officeart/2018/2/layout/IconCircleList"/>
    <dgm:cxn modelId="{26E00567-244E-4FCE-AF12-ECFB113E51D2}" type="presOf" srcId="{1647462E-1589-45D3-90DC-80A6CF063DE0}" destId="{9B66FB48-8726-4A8B-ADE3-41BA93E8D55F}" srcOrd="0" destOrd="0" presId="urn:microsoft.com/office/officeart/2018/2/layout/IconCircleList"/>
    <dgm:cxn modelId="{DE0CCF47-229B-44C2-8B18-95A660D62884}" srcId="{1647462E-1589-45D3-90DC-80A6CF063DE0}" destId="{78DB1B32-1B6F-4796-8778-B3531930A428}" srcOrd="1" destOrd="0" parTransId="{19D6BC9A-7377-4624-958B-EABEC3E369C6}" sibTransId="{23DF5022-D68C-40D1-8FE8-9F65733ECC2C}"/>
    <dgm:cxn modelId="{268A115A-C762-421E-8EDD-458E0D18D986}" type="presOf" srcId="{9E16E41A-10DA-4C48-80C5-9A51A2F64959}" destId="{0D79C156-8293-4892-98F7-109B7B003F72}" srcOrd="0" destOrd="0" presId="urn:microsoft.com/office/officeart/2018/2/layout/IconCircleList"/>
    <dgm:cxn modelId="{6BBFFB83-0917-407C-B605-C30F56266046}" srcId="{1647462E-1589-45D3-90DC-80A6CF063DE0}" destId="{9E16E41A-10DA-4C48-80C5-9A51A2F64959}" srcOrd="3" destOrd="0" parTransId="{6610A15F-9310-47FC-9C23-40FE187DC264}" sibTransId="{4E6B673D-A83D-4015-B0F4-2D24FC145815}"/>
    <dgm:cxn modelId="{55AACB91-0BAF-4368-AFAA-F3349DAEA124}" type="presOf" srcId="{23DF5022-D68C-40D1-8FE8-9F65733ECC2C}" destId="{C79A43F9-E88C-4E4E-865F-E3564DC5B70E}" srcOrd="0" destOrd="0" presId="urn:microsoft.com/office/officeart/2018/2/layout/IconCircleList"/>
    <dgm:cxn modelId="{26E0A5B0-F3F7-4CCE-9D38-C0F391A08AAF}" srcId="{1647462E-1589-45D3-90DC-80A6CF063DE0}" destId="{6A0E80FB-1BE2-4601-AB80-9E0B1627775B}" srcOrd="0" destOrd="0" parTransId="{0A5A14A0-CE63-4421-A93B-8F8AD5A57A4D}" sibTransId="{0992D94B-1289-4AA4-B4A7-80884508E0AF}"/>
    <dgm:cxn modelId="{8D6EB9BA-0006-4A5F-8471-B626014E9222}" type="presOf" srcId="{8616AA0D-3F57-4F79-B3B1-5756E04C558A}" destId="{72ABA13B-64F9-46CC-B59D-C9156F62235C}" srcOrd="0" destOrd="0" presId="urn:microsoft.com/office/officeart/2018/2/layout/IconCircleList"/>
    <dgm:cxn modelId="{3EC48FE6-C65B-4CE7-AED7-6A34D0E67B75}" type="presOf" srcId="{7D4133D8-8A85-4D63-969C-27D37B0485D3}" destId="{507C0499-4F84-4536-B523-C685DB5233E7}" srcOrd="0" destOrd="0" presId="urn:microsoft.com/office/officeart/2018/2/layout/IconCircleList"/>
    <dgm:cxn modelId="{02594CF8-0A79-44F8-9352-D1F77E0B8E96}" srcId="{1647462E-1589-45D3-90DC-80A6CF063DE0}" destId="{7D4133D8-8A85-4D63-969C-27D37B0485D3}" srcOrd="2" destOrd="0" parTransId="{8C35EBCB-F949-4824-AF09-CBC7468C9160}" sibTransId="{8616AA0D-3F57-4F79-B3B1-5756E04C558A}"/>
    <dgm:cxn modelId="{14B8A1D7-6214-41C3-A81D-D065C7A186B1}" type="presParOf" srcId="{9B66FB48-8726-4A8B-ADE3-41BA93E8D55F}" destId="{8F970D8C-F7E8-4450-98D1-A9A90CA59EFC}" srcOrd="0" destOrd="0" presId="urn:microsoft.com/office/officeart/2018/2/layout/IconCircleList"/>
    <dgm:cxn modelId="{845E6A75-176E-4F9E-80C1-64660A95C0AF}" type="presParOf" srcId="{8F970D8C-F7E8-4450-98D1-A9A90CA59EFC}" destId="{753801C5-CCB8-4E13-8CCB-BE446905482E}" srcOrd="0" destOrd="0" presId="urn:microsoft.com/office/officeart/2018/2/layout/IconCircleList"/>
    <dgm:cxn modelId="{6E8222B9-BF07-4612-A403-C7D4F973E9F6}" type="presParOf" srcId="{753801C5-CCB8-4E13-8CCB-BE446905482E}" destId="{EE26AFCB-2019-4874-8782-8919B10426BE}" srcOrd="0" destOrd="0" presId="urn:microsoft.com/office/officeart/2018/2/layout/IconCircleList"/>
    <dgm:cxn modelId="{580856AB-F9B4-4490-89AE-41550E2FFA22}" type="presParOf" srcId="{753801C5-CCB8-4E13-8CCB-BE446905482E}" destId="{F9A1009C-F681-472A-939C-E2B969DF7ADB}" srcOrd="1" destOrd="0" presId="urn:microsoft.com/office/officeart/2018/2/layout/IconCircleList"/>
    <dgm:cxn modelId="{44EA19C4-83DF-4375-B1AE-4DBCEB094F44}" type="presParOf" srcId="{753801C5-CCB8-4E13-8CCB-BE446905482E}" destId="{D4388B54-ADF7-4A9B-88C5-4B556BCBBD32}" srcOrd="2" destOrd="0" presId="urn:microsoft.com/office/officeart/2018/2/layout/IconCircleList"/>
    <dgm:cxn modelId="{4B9C3191-C5B0-4E1F-8782-1BEC3F18B012}" type="presParOf" srcId="{753801C5-CCB8-4E13-8CCB-BE446905482E}" destId="{470500CF-17E1-426E-9BAB-A20997EE4DE3}" srcOrd="3" destOrd="0" presId="urn:microsoft.com/office/officeart/2018/2/layout/IconCircleList"/>
    <dgm:cxn modelId="{1352F9B9-1B3B-41F9-B8FF-44F706563513}" type="presParOf" srcId="{8F970D8C-F7E8-4450-98D1-A9A90CA59EFC}" destId="{52028D62-8EC4-4C18-9171-7F9F76D0453A}" srcOrd="1" destOrd="0" presId="urn:microsoft.com/office/officeart/2018/2/layout/IconCircleList"/>
    <dgm:cxn modelId="{FF625EE7-1DD0-4C61-8431-955094BDE3B7}" type="presParOf" srcId="{8F970D8C-F7E8-4450-98D1-A9A90CA59EFC}" destId="{4BAFCA52-5330-4918-BD0B-C2FCC2A85763}" srcOrd="2" destOrd="0" presId="urn:microsoft.com/office/officeart/2018/2/layout/IconCircleList"/>
    <dgm:cxn modelId="{179F0A48-77ED-40D7-897E-9E347D1A97EE}" type="presParOf" srcId="{4BAFCA52-5330-4918-BD0B-C2FCC2A85763}" destId="{4696E98A-5667-4D58-A1D2-A83441EEB12A}" srcOrd="0" destOrd="0" presId="urn:microsoft.com/office/officeart/2018/2/layout/IconCircleList"/>
    <dgm:cxn modelId="{07292FE5-6D6A-4A5E-A435-955880D448F9}" type="presParOf" srcId="{4BAFCA52-5330-4918-BD0B-C2FCC2A85763}" destId="{C86F5CC1-0458-49BE-9730-38B2E9D6EDC8}" srcOrd="1" destOrd="0" presId="urn:microsoft.com/office/officeart/2018/2/layout/IconCircleList"/>
    <dgm:cxn modelId="{F232EB97-3121-40B9-8133-5104A7990D89}" type="presParOf" srcId="{4BAFCA52-5330-4918-BD0B-C2FCC2A85763}" destId="{0EE17745-1D5C-45B6-8E28-4AF177910460}" srcOrd="2" destOrd="0" presId="urn:microsoft.com/office/officeart/2018/2/layout/IconCircleList"/>
    <dgm:cxn modelId="{C3494DD8-79DE-408A-8996-3329852D8165}" type="presParOf" srcId="{4BAFCA52-5330-4918-BD0B-C2FCC2A85763}" destId="{D0BE0D39-0B7C-4940-9916-A9548BD50401}" srcOrd="3" destOrd="0" presId="urn:microsoft.com/office/officeart/2018/2/layout/IconCircleList"/>
    <dgm:cxn modelId="{5931628B-4DEC-4184-93EC-9E56AE3FC11A}" type="presParOf" srcId="{8F970D8C-F7E8-4450-98D1-A9A90CA59EFC}" destId="{C79A43F9-E88C-4E4E-865F-E3564DC5B70E}" srcOrd="3" destOrd="0" presId="urn:microsoft.com/office/officeart/2018/2/layout/IconCircleList"/>
    <dgm:cxn modelId="{2055C6EB-842C-43A7-9940-7B26A5DF3235}" type="presParOf" srcId="{8F970D8C-F7E8-4450-98D1-A9A90CA59EFC}" destId="{AB029E13-96C4-4EF9-A8CE-2D3EB140B992}" srcOrd="4" destOrd="0" presId="urn:microsoft.com/office/officeart/2018/2/layout/IconCircleList"/>
    <dgm:cxn modelId="{7EF0ADF2-C932-429A-BB42-262D6E588209}" type="presParOf" srcId="{AB029E13-96C4-4EF9-A8CE-2D3EB140B992}" destId="{EB9F9A22-8193-4D33-87CF-6A40F88EC4FB}" srcOrd="0" destOrd="0" presId="urn:microsoft.com/office/officeart/2018/2/layout/IconCircleList"/>
    <dgm:cxn modelId="{C3B60672-5226-4E6B-AC1C-629E85572BB7}" type="presParOf" srcId="{AB029E13-96C4-4EF9-A8CE-2D3EB140B992}" destId="{1174B5E6-E6E0-4E91-A894-8B44A2C5C514}" srcOrd="1" destOrd="0" presId="urn:microsoft.com/office/officeart/2018/2/layout/IconCircleList"/>
    <dgm:cxn modelId="{9422A5E9-006F-4840-9A09-DEFF11313A36}" type="presParOf" srcId="{AB029E13-96C4-4EF9-A8CE-2D3EB140B992}" destId="{3CA1384D-C8F3-4ACF-8750-B25D672C2101}" srcOrd="2" destOrd="0" presId="urn:microsoft.com/office/officeart/2018/2/layout/IconCircleList"/>
    <dgm:cxn modelId="{2B674637-A0FB-4D3F-AEDE-6EDB67A265E9}" type="presParOf" srcId="{AB029E13-96C4-4EF9-A8CE-2D3EB140B992}" destId="{507C0499-4F84-4536-B523-C685DB5233E7}" srcOrd="3" destOrd="0" presId="urn:microsoft.com/office/officeart/2018/2/layout/IconCircleList"/>
    <dgm:cxn modelId="{09A11601-C1C2-465D-8636-8AEF9F6B75CB}" type="presParOf" srcId="{8F970D8C-F7E8-4450-98D1-A9A90CA59EFC}" destId="{72ABA13B-64F9-46CC-B59D-C9156F62235C}" srcOrd="5" destOrd="0" presId="urn:microsoft.com/office/officeart/2018/2/layout/IconCircleList"/>
    <dgm:cxn modelId="{49DF8B05-2AB1-4A84-A58F-D90C8D1C5EA6}" type="presParOf" srcId="{8F970D8C-F7E8-4450-98D1-A9A90CA59EFC}" destId="{F2FC6BA4-5095-4DC1-9C67-DC5165739D71}" srcOrd="6" destOrd="0" presId="urn:microsoft.com/office/officeart/2018/2/layout/IconCircleList"/>
    <dgm:cxn modelId="{953BAF56-96F0-467B-84A0-50C205A0F829}" type="presParOf" srcId="{F2FC6BA4-5095-4DC1-9C67-DC5165739D71}" destId="{ADC7A1B8-7B3F-49E6-A15D-901406842321}" srcOrd="0" destOrd="0" presId="urn:microsoft.com/office/officeart/2018/2/layout/IconCircleList"/>
    <dgm:cxn modelId="{77B9EABB-01BF-494D-BB26-529F737B9E88}" type="presParOf" srcId="{F2FC6BA4-5095-4DC1-9C67-DC5165739D71}" destId="{370C5249-F63B-4F98-AA9F-9BDF919D57CA}" srcOrd="1" destOrd="0" presId="urn:microsoft.com/office/officeart/2018/2/layout/IconCircleList"/>
    <dgm:cxn modelId="{2084DFAC-B113-41FC-B3CF-BB113A0C5374}" type="presParOf" srcId="{F2FC6BA4-5095-4DC1-9C67-DC5165739D71}" destId="{7E3EC4A1-0FE4-4B7E-B23E-9F03CE841469}" srcOrd="2" destOrd="0" presId="urn:microsoft.com/office/officeart/2018/2/layout/IconCircleList"/>
    <dgm:cxn modelId="{15B537DF-0D11-4569-9C9C-6EB37F674DF2}" type="presParOf" srcId="{F2FC6BA4-5095-4DC1-9C67-DC5165739D71}" destId="{0D79C156-8293-4892-98F7-109B7B003F7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26AFCB-2019-4874-8782-8919B10426BE}">
      <dsp:nvSpPr>
        <dsp:cNvPr id="0" name=""/>
        <dsp:cNvSpPr/>
      </dsp:nvSpPr>
      <dsp:spPr>
        <a:xfrm>
          <a:off x="170996" y="176763"/>
          <a:ext cx="1314579" cy="13145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A1009C-F681-472A-939C-E2B969DF7ADB}">
      <dsp:nvSpPr>
        <dsp:cNvPr id="0" name=""/>
        <dsp:cNvSpPr/>
      </dsp:nvSpPr>
      <dsp:spPr>
        <a:xfrm>
          <a:off x="447058" y="452824"/>
          <a:ext cx="762455" cy="7624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500CF-17E1-426E-9BAB-A20997EE4DE3}">
      <dsp:nvSpPr>
        <dsp:cNvPr id="0" name=""/>
        <dsp:cNvSpPr/>
      </dsp:nvSpPr>
      <dsp:spPr>
        <a:xfrm>
          <a:off x="1767271" y="176763"/>
          <a:ext cx="3098650" cy="1314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How fast thinking affects investment decisions in real financial market?</a:t>
          </a:r>
        </a:p>
      </dsp:txBody>
      <dsp:txXfrm>
        <a:off x="1767271" y="176763"/>
        <a:ext cx="3098650" cy="1314579"/>
      </dsp:txXfrm>
    </dsp:sp>
    <dsp:sp modelId="{4696E98A-5667-4D58-A1D2-A83441EEB12A}">
      <dsp:nvSpPr>
        <dsp:cNvPr id="0" name=""/>
        <dsp:cNvSpPr/>
      </dsp:nvSpPr>
      <dsp:spPr>
        <a:xfrm>
          <a:off x="5405838" y="176763"/>
          <a:ext cx="1314579" cy="131457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6F5CC1-0458-49BE-9730-38B2E9D6EDC8}">
      <dsp:nvSpPr>
        <dsp:cNvPr id="0" name=""/>
        <dsp:cNvSpPr/>
      </dsp:nvSpPr>
      <dsp:spPr>
        <a:xfrm>
          <a:off x="5681899" y="452824"/>
          <a:ext cx="762455" cy="7624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E0D39-0B7C-4940-9916-A9548BD50401}">
      <dsp:nvSpPr>
        <dsp:cNvPr id="0" name=""/>
        <dsp:cNvSpPr/>
      </dsp:nvSpPr>
      <dsp:spPr>
        <a:xfrm>
          <a:off x="7002112" y="176763"/>
          <a:ext cx="3098650" cy="1314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How do investors make financial decisions with fast thinking?</a:t>
          </a:r>
        </a:p>
      </dsp:txBody>
      <dsp:txXfrm>
        <a:off x="7002112" y="176763"/>
        <a:ext cx="3098650" cy="1314579"/>
      </dsp:txXfrm>
    </dsp:sp>
    <dsp:sp modelId="{EB9F9A22-8193-4D33-87CF-6A40F88EC4FB}">
      <dsp:nvSpPr>
        <dsp:cNvPr id="0" name=""/>
        <dsp:cNvSpPr/>
      </dsp:nvSpPr>
      <dsp:spPr>
        <a:xfrm>
          <a:off x="170996" y="2102253"/>
          <a:ext cx="1314579" cy="131457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4B5E6-E6E0-4E91-A894-8B44A2C5C514}">
      <dsp:nvSpPr>
        <dsp:cNvPr id="0" name=""/>
        <dsp:cNvSpPr/>
      </dsp:nvSpPr>
      <dsp:spPr>
        <a:xfrm>
          <a:off x="447058" y="2378315"/>
          <a:ext cx="762455" cy="7624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C0499-4F84-4536-B523-C685DB5233E7}">
      <dsp:nvSpPr>
        <dsp:cNvPr id="0" name=""/>
        <dsp:cNvSpPr/>
      </dsp:nvSpPr>
      <dsp:spPr>
        <a:xfrm>
          <a:off x="1767271" y="2102253"/>
          <a:ext cx="3098650" cy="1314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Are the decisi0ns cost-efficient, near optimal or systematic errors?</a:t>
          </a:r>
        </a:p>
      </dsp:txBody>
      <dsp:txXfrm>
        <a:off x="1767271" y="2102253"/>
        <a:ext cx="3098650" cy="1314579"/>
      </dsp:txXfrm>
    </dsp:sp>
    <dsp:sp modelId="{ADC7A1B8-7B3F-49E6-A15D-901406842321}">
      <dsp:nvSpPr>
        <dsp:cNvPr id="0" name=""/>
        <dsp:cNvSpPr/>
      </dsp:nvSpPr>
      <dsp:spPr>
        <a:xfrm>
          <a:off x="5405838" y="2102253"/>
          <a:ext cx="1314579" cy="131457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0C5249-F63B-4F98-AA9F-9BDF919D57CA}">
      <dsp:nvSpPr>
        <dsp:cNvPr id="0" name=""/>
        <dsp:cNvSpPr/>
      </dsp:nvSpPr>
      <dsp:spPr>
        <a:xfrm>
          <a:off x="5681899" y="2378315"/>
          <a:ext cx="762455" cy="7624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79C156-8293-4892-98F7-109B7B003F72}">
      <dsp:nvSpPr>
        <dsp:cNvPr id="0" name=""/>
        <dsp:cNvSpPr/>
      </dsp:nvSpPr>
      <dsp:spPr>
        <a:xfrm>
          <a:off x="7002112" y="2102253"/>
          <a:ext cx="3098650" cy="1314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What are the factors that shape the decision rules?</a:t>
          </a:r>
        </a:p>
      </dsp:txBody>
      <dsp:txXfrm>
        <a:off x="7002112" y="2102253"/>
        <a:ext cx="3098650" cy="1314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9B387E-4E1D-49FC-8187-8EB75FEA41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67067F-8464-430C-9F92-530E5F49FCD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1BCD5-BAA5-422A-BFC4-C034E06F8D59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333DE35-3DC0-45A8-951E-8E1177071B3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9526278-04C9-4A7B-BCF9-7416987BE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F4004-0B44-4D32-B905-75C117FCF80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C8EC4-3F3E-4EB2-9F92-F404D0BCC6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C7377-7812-430F-92CD-6E465BC53A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3D1E18-11BC-4ED1-B20D-17A3CD36B4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28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1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8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035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1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32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47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38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7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95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22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8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5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1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8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3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2AD226C-5D11-488D-A559-15E695BC952F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0F5D81AF-2409-449D-96D6-0BC32DB9F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891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73B623-36D1-47AE-A82E-937C6BD4B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032" y="1482211"/>
            <a:ext cx="6653995" cy="2599903"/>
          </a:xfrm>
        </p:spPr>
        <p:txBody>
          <a:bodyPr vert="horz" wrap="square" lIns="91440" tIns="45720" rIns="91440" bIns="45720" rtlCol="0">
            <a:normAutofit/>
          </a:bodyPr>
          <a:lstStyle/>
          <a:p>
            <a:pPr algn="ctr"/>
            <a:r>
              <a:rPr lang="en-US" sz="7200" dirty="0"/>
              <a:t>Investing with Fast Thinking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18B0FAF-ED74-4BB9-82C2-31A84C97B2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809" y="4998776"/>
            <a:ext cx="5806440" cy="754025"/>
          </a:xfr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 indent="-228600" algn="ctr">
              <a:buFont typeface="Arial" panose="020B0604020202020204" pitchFamily="34" charset="0"/>
              <a:buChar char="•"/>
            </a:pPr>
            <a:endParaRPr lang="en-US" sz="9600" dirty="0"/>
          </a:p>
          <a:p>
            <a:pPr indent="-228600" algn="ctr">
              <a:buFont typeface="Arial" panose="020B0604020202020204" pitchFamily="34" charset="0"/>
              <a:buChar char="•"/>
            </a:pPr>
            <a:endParaRPr lang="en-US" sz="9600" dirty="0"/>
          </a:p>
          <a:p>
            <a:pPr indent="-228600" algn="ctr">
              <a:buFont typeface="Arial" panose="020B0604020202020204" pitchFamily="34" charset="0"/>
              <a:buChar char="•"/>
            </a:pPr>
            <a:endParaRPr lang="en-US" sz="9600" dirty="0"/>
          </a:p>
          <a:p>
            <a:pPr indent="-228600" algn="ctr">
              <a:buFont typeface="Arial" panose="020B0604020202020204" pitchFamily="34" charset="0"/>
              <a:buChar char="•"/>
            </a:pPr>
            <a:endParaRPr lang="en-US" sz="9600" dirty="0"/>
          </a:p>
          <a:p>
            <a:pPr indent="-228600" algn="ctr">
              <a:buFont typeface="Arial" panose="020B0604020202020204" pitchFamily="34" charset="0"/>
              <a:buChar char="•"/>
            </a:pPr>
            <a:endParaRPr lang="en-US" sz="9600" dirty="0"/>
          </a:p>
          <a:p>
            <a:pPr indent="-228600" algn="ctr">
              <a:buFont typeface="Arial" panose="020B0604020202020204" pitchFamily="34" charset="0"/>
              <a:buChar char="•"/>
            </a:pPr>
            <a:endParaRPr lang="en-US" sz="9600" dirty="0"/>
          </a:p>
          <a:p>
            <a:pPr indent="-228600" algn="ctr">
              <a:buFont typeface="Arial" panose="020B0604020202020204" pitchFamily="34" charset="0"/>
              <a:buChar char="•"/>
            </a:pPr>
            <a:r>
              <a:rPr lang="en-US" sz="9600" dirty="0"/>
              <a:t>Authors: Li Liao, </a:t>
            </a:r>
            <a:r>
              <a:rPr lang="en-US" sz="9600" dirty="0" err="1"/>
              <a:t>Zhengwei</a:t>
            </a:r>
            <a:r>
              <a:rPr lang="en-US" sz="9600" dirty="0"/>
              <a:t> Wang, Jia Xiang, </a:t>
            </a:r>
            <a:r>
              <a:rPr lang="en-US" sz="9600" dirty="0" err="1"/>
              <a:t>Hongjun</a:t>
            </a:r>
            <a:r>
              <a:rPr lang="en-US" sz="9600" dirty="0"/>
              <a:t> Yan, Jun Yang</a:t>
            </a:r>
          </a:p>
          <a:p>
            <a:pPr indent="-228600" algn="ctr">
              <a:buFont typeface="Arial" panose="020B0604020202020204" pitchFamily="34" charset="0"/>
              <a:buChar char="•"/>
            </a:pPr>
            <a:r>
              <a:rPr lang="en-US" sz="9600" dirty="0"/>
              <a:t>Presented by: Yang Ju</a:t>
            </a:r>
          </a:p>
          <a:p>
            <a:pPr indent="-228600" algn="ctr">
              <a:buFont typeface="Arial" panose="020B0604020202020204" pitchFamily="34" charset="0"/>
              <a:buChar char="•"/>
            </a:pPr>
            <a:r>
              <a:rPr lang="en-US" sz="9600" dirty="0"/>
              <a:t>Instructor: Philip </a:t>
            </a:r>
            <a:r>
              <a:rPr lang="en-US" sz="9600" dirty="0" err="1"/>
              <a:t>Dybvig</a:t>
            </a:r>
            <a:endParaRPr lang="en-US" sz="96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</p:txBody>
      </p:sp>
      <p:pic>
        <p:nvPicPr>
          <p:cNvPr id="37" name="Graphic 36" descr="Head with Gears">
            <a:extLst>
              <a:ext uri="{FF2B5EF4-FFF2-40B4-BE49-F238E27FC236}">
                <a16:creationId xmlns:a16="http://schemas.microsoft.com/office/drawing/2014/main" id="{5BE0EB99-0BAC-44DE-8766-ED1846324A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12864" y="810936"/>
            <a:ext cx="4608576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584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EB3A6-4388-408B-8F98-8A196E2E0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loans vs. others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522FB-C204-4C3C-B0D6-B871CC698D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Fast Loans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D48F8-A489-4833-8ED9-737D214D50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Term: 10.57 months</a:t>
            </a:r>
          </a:p>
          <a:p>
            <a:r>
              <a:rPr lang="en-US" dirty="0"/>
              <a:t>Amount: 13,873</a:t>
            </a:r>
          </a:p>
          <a:p>
            <a:r>
              <a:rPr lang="en-US" dirty="0"/>
              <a:t>Age: 31.31</a:t>
            </a:r>
          </a:p>
          <a:p>
            <a:r>
              <a:rPr lang="en-US" dirty="0"/>
              <a:t>Default rate: 19.8%</a:t>
            </a:r>
          </a:p>
          <a:p>
            <a:r>
              <a:rPr lang="en-US" dirty="0"/>
              <a:t>Interest rate: 13.71%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0DD99C-DCAC-4D41-880D-CB26F0DB8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Others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4C93BB-7F61-4A59-9544-7FEC4A99B84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10.21 months</a:t>
            </a:r>
          </a:p>
          <a:p>
            <a:r>
              <a:rPr lang="en-US" dirty="0"/>
              <a:t>29,299</a:t>
            </a:r>
          </a:p>
          <a:p>
            <a:r>
              <a:rPr lang="en-US" dirty="0"/>
              <a:t>33.43</a:t>
            </a:r>
          </a:p>
          <a:p>
            <a:r>
              <a:rPr lang="en-US" dirty="0"/>
              <a:t>16.7%</a:t>
            </a:r>
          </a:p>
          <a:p>
            <a:r>
              <a:rPr lang="en-US" dirty="0"/>
              <a:t>12.36%</a:t>
            </a:r>
          </a:p>
        </p:txBody>
      </p:sp>
    </p:spTree>
    <p:extLst>
      <p:ext uri="{BB962C8B-B14F-4D97-AF65-F5344CB8AC3E}">
        <p14:creationId xmlns:p14="http://schemas.microsoft.com/office/powerpoint/2010/main" val="4232028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B9AD0B2-40CC-4733-8ADD-031C3E0DD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9440" y="571825"/>
            <a:ext cx="8950960" cy="5936723"/>
          </a:xfrm>
          <a:prstGeom prst="rect">
            <a:avLst/>
          </a:prstGeom>
          <a:ln w="190500" cap="flat" cmpd="thinThick">
            <a:solidFill>
              <a:srgbClr val="FFFFFF"/>
            </a:solidFill>
            <a:prstDash val="solid"/>
            <a:round/>
          </a:ln>
        </p:spPr>
      </p:pic>
    </p:spTree>
    <p:extLst>
      <p:ext uri="{BB962C8B-B14F-4D97-AF65-F5344CB8AC3E}">
        <p14:creationId xmlns:p14="http://schemas.microsoft.com/office/powerpoint/2010/main" val="181902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B189E-8AED-4DBE-A0CB-C1E07C55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Primacy of Interest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4D246-8012-4F98-B80E-15780D05F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Whether decision speed depends on interest rate</a:t>
            </a:r>
          </a:p>
          <a:p>
            <a:pPr lvl="1"/>
            <a:r>
              <a:rPr lang="en-US" dirty="0"/>
              <a:t>OLS regression of </a:t>
            </a:r>
            <a:r>
              <a:rPr lang="en-US" i="1" dirty="0"/>
              <a:t>Fulfillment time </a:t>
            </a:r>
            <a:r>
              <a:rPr lang="en-US" dirty="0"/>
              <a:t>on </a:t>
            </a:r>
            <a:r>
              <a:rPr lang="en-US" i="1" dirty="0"/>
              <a:t>Interest rate </a:t>
            </a:r>
            <a:r>
              <a:rPr lang="en-US" dirty="0"/>
              <a:t>and </a:t>
            </a:r>
            <a:r>
              <a:rPr lang="en-US" i="1" dirty="0"/>
              <a:t>HR</a:t>
            </a:r>
            <a:r>
              <a:rPr lang="en-US" dirty="0"/>
              <a:t>(High risk)</a:t>
            </a:r>
          </a:p>
          <a:p>
            <a:pPr lvl="1"/>
            <a:r>
              <a:rPr lang="en-US" i="1" dirty="0"/>
              <a:t>Interest rate</a:t>
            </a:r>
            <a:r>
              <a:rPr lang="en-US" dirty="0"/>
              <a:t>: -0.206</a:t>
            </a:r>
          </a:p>
          <a:p>
            <a:pPr lvl="1"/>
            <a:r>
              <a:rPr lang="en-US" dirty="0"/>
              <a:t>t-statistic:</a:t>
            </a:r>
            <a:r>
              <a:rPr lang="zh-CN" altLang="en-US" dirty="0"/>
              <a:t> </a:t>
            </a:r>
            <a:r>
              <a:rPr lang="en-US" altLang="zh-CN" dirty="0"/>
              <a:t>&gt;19</a:t>
            </a:r>
          </a:p>
          <a:p>
            <a:pPr lvl="1"/>
            <a:r>
              <a:rPr lang="en-US" dirty="0"/>
              <a:t>1 SD increase in </a:t>
            </a:r>
            <a:r>
              <a:rPr lang="en-US" i="1" dirty="0"/>
              <a:t>Interest rate (2.2%) </a:t>
            </a:r>
            <a:r>
              <a:rPr lang="en-US" dirty="0"/>
              <a:t>decreases </a:t>
            </a:r>
            <a:r>
              <a:rPr lang="en-US" i="1" dirty="0"/>
              <a:t>Fulfillment time by 36%</a:t>
            </a:r>
            <a:endParaRPr lang="en-US" dirty="0"/>
          </a:p>
          <a:p>
            <a:endParaRPr lang="en-US" dirty="0"/>
          </a:p>
          <a:p>
            <a:r>
              <a:rPr lang="en-US" dirty="0"/>
              <a:t>Other findings (funded quickly):</a:t>
            </a:r>
          </a:p>
          <a:p>
            <a:pPr lvl="1"/>
            <a:r>
              <a:rPr lang="en-US" dirty="0"/>
              <a:t>Borrower with graduate degree</a:t>
            </a:r>
          </a:p>
          <a:p>
            <a:pPr lvl="1"/>
            <a:r>
              <a:rPr lang="en-US" dirty="0"/>
              <a:t>Monthly income between 5,000-10,000</a:t>
            </a:r>
          </a:p>
          <a:p>
            <a:pPr lvl="1"/>
            <a:r>
              <a:rPr lang="en-US" dirty="0"/>
              <a:t>Own a house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401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301B7-6DD0-4B33-ABA9-43811A47B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Pressure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C9F9A-DA5B-4E4F-B8D1-A2C7676A6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Empirical Evidence:</a:t>
            </a:r>
          </a:p>
          <a:p>
            <a:pPr lvl="1"/>
            <a:r>
              <a:rPr lang="en-US" i="1" dirty="0"/>
              <a:t>Fulfillment Time </a:t>
            </a:r>
            <a:r>
              <a:rPr lang="en-US" dirty="0"/>
              <a:t>is more sensitive to interest rate</a:t>
            </a:r>
          </a:p>
          <a:p>
            <a:pPr lvl="1"/>
            <a:r>
              <a:rPr lang="en-US" dirty="0"/>
              <a:t>Investors rely more on </a:t>
            </a:r>
            <a:r>
              <a:rPr lang="en-US" i="1" dirty="0"/>
              <a:t>fast thinking; thus more responsive to interest rate</a:t>
            </a:r>
          </a:p>
          <a:p>
            <a:pPr lvl="1"/>
            <a:endParaRPr lang="en-US" dirty="0"/>
          </a:p>
          <a:p>
            <a:r>
              <a:rPr lang="en-US" dirty="0"/>
              <a:t>Experimental Evidence:</a:t>
            </a:r>
          </a:p>
          <a:p>
            <a:pPr lvl="1"/>
            <a:r>
              <a:rPr lang="en-US" dirty="0"/>
              <a:t>36 (treatment) vs. 36 (control)</a:t>
            </a:r>
          </a:p>
          <a:p>
            <a:pPr lvl="1"/>
            <a:r>
              <a:rPr lang="en-US" dirty="0"/>
              <a:t>Training Session and 30 mins to study 50 loan</a:t>
            </a:r>
          </a:p>
          <a:p>
            <a:pPr lvl="1"/>
            <a:r>
              <a:rPr lang="en-US" dirty="0"/>
              <a:t>Decision Time: Treatment (42s) vs. Control(180s)</a:t>
            </a:r>
          </a:p>
          <a:p>
            <a:pPr lvl="1"/>
            <a:r>
              <a:rPr lang="en-US" dirty="0"/>
              <a:t>Survey Questions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20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5B29D-CA81-49E4-9F70-D9AFFACD0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Pressure Results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5585E-02A5-47AA-83E8-95F6730393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Treatment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B185F-341A-480A-86B3-81CCAD5D81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Chose loans based primarily on interest rates</a:t>
            </a:r>
          </a:p>
          <a:p>
            <a:r>
              <a:rPr lang="en-US" dirty="0"/>
              <a:t> Rely more on intuition </a:t>
            </a:r>
          </a:p>
          <a:p>
            <a:r>
              <a:rPr lang="en-US" dirty="0"/>
              <a:t>Interest rate as most important:  47%</a:t>
            </a:r>
          </a:p>
          <a:p>
            <a:r>
              <a:rPr lang="en-US" dirty="0"/>
              <a:t>Credit rating: 19%</a:t>
            </a:r>
          </a:p>
          <a:p>
            <a:r>
              <a:rPr lang="en-US" dirty="0"/>
              <a:t>Intuition Score: 4.81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FE974-BBE5-4494-B97E-A234F86B07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Control Group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6C279C-6EA4-40C2-B94A-789AE5B0C41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On interest rate, as well as credit ratings and etc.</a:t>
            </a:r>
          </a:p>
          <a:p>
            <a:r>
              <a:rPr lang="en-US" dirty="0"/>
              <a:t>Less on intuition</a:t>
            </a:r>
          </a:p>
          <a:p>
            <a:r>
              <a:rPr lang="en-US" dirty="0"/>
              <a:t>17%</a:t>
            </a:r>
          </a:p>
          <a:p>
            <a:r>
              <a:rPr lang="en-US" dirty="0"/>
              <a:t>44%</a:t>
            </a:r>
          </a:p>
          <a:p>
            <a:r>
              <a:rPr lang="en-US" dirty="0"/>
              <a:t>3.72</a:t>
            </a:r>
          </a:p>
        </p:txBody>
      </p:sp>
    </p:spTree>
    <p:extLst>
      <p:ext uri="{BB962C8B-B14F-4D97-AF65-F5344CB8AC3E}">
        <p14:creationId xmlns:p14="http://schemas.microsoft.com/office/powerpoint/2010/main" val="3034511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00050-5BFE-41E1-8D31-8B03A0950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9289E-7D1F-4DE9-974E-D023ABAC3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Empirical Evidence:</a:t>
            </a:r>
          </a:p>
          <a:p>
            <a:pPr lvl="1"/>
            <a:r>
              <a:rPr lang="en-US" dirty="0"/>
              <a:t>Mobile interface further encourage investors make decision based on interest rate</a:t>
            </a:r>
          </a:p>
          <a:p>
            <a:pPr lvl="1"/>
            <a:r>
              <a:rPr lang="en-US" dirty="0"/>
              <a:t>Panel Regression: mobile bidders are 13.5% faster than PC bidders</a:t>
            </a:r>
          </a:p>
          <a:p>
            <a:pPr lvl="1"/>
            <a:endParaRPr lang="en-US" dirty="0"/>
          </a:p>
          <a:p>
            <a:r>
              <a:rPr lang="en-US" dirty="0"/>
              <a:t>Experimental Evidence:</a:t>
            </a:r>
          </a:p>
          <a:p>
            <a:pPr lvl="1"/>
            <a:r>
              <a:rPr lang="en-US" dirty="0"/>
              <a:t>Modified mobile app interface</a:t>
            </a:r>
          </a:p>
          <a:p>
            <a:pPr lvl="1"/>
            <a:r>
              <a:rPr lang="en-US" dirty="0"/>
              <a:t>3 groups</a:t>
            </a:r>
          </a:p>
          <a:p>
            <a:pPr lvl="1"/>
            <a:r>
              <a:rPr lang="en-US" dirty="0"/>
              <a:t>Survey 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427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7EEF8-6B54-4416-B064-242E66527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Salience Results: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C01AD-58F5-4ACB-8D45-4AC56E17D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With more visible information, investors slow down decision process and incorporate the additional info. Into their decisions</a:t>
            </a:r>
          </a:p>
          <a:p>
            <a:r>
              <a:rPr lang="en-US" dirty="0"/>
              <a:t>Group 1:</a:t>
            </a:r>
          </a:p>
          <a:p>
            <a:pPr lvl="1"/>
            <a:r>
              <a:rPr lang="en-US" dirty="0"/>
              <a:t>Interest rate as most important: 39%</a:t>
            </a:r>
          </a:p>
          <a:p>
            <a:pPr lvl="1"/>
            <a:r>
              <a:rPr lang="en-US" dirty="0"/>
              <a:t>Credit risk as most important: 23%</a:t>
            </a:r>
          </a:p>
          <a:p>
            <a:r>
              <a:rPr lang="en-US" dirty="0"/>
              <a:t>Group 2:</a:t>
            </a:r>
          </a:p>
          <a:p>
            <a:pPr lvl="1"/>
            <a:r>
              <a:rPr lang="en-US" dirty="0"/>
              <a:t>19%</a:t>
            </a:r>
          </a:p>
          <a:p>
            <a:pPr lvl="1"/>
            <a:r>
              <a:rPr lang="en-US" dirty="0"/>
              <a:t>35%</a:t>
            </a:r>
          </a:p>
          <a:p>
            <a:r>
              <a:rPr lang="en-US" dirty="0"/>
              <a:t>Group 3:</a:t>
            </a:r>
          </a:p>
          <a:p>
            <a:pPr lvl="1"/>
            <a:r>
              <a:rPr lang="en-US" dirty="0"/>
              <a:t>26%</a:t>
            </a:r>
          </a:p>
          <a:p>
            <a:pPr lvl="1"/>
            <a:r>
              <a:rPr lang="en-US" dirty="0"/>
              <a:t>47%</a:t>
            </a:r>
          </a:p>
        </p:txBody>
      </p:sp>
    </p:spTree>
    <p:extLst>
      <p:ext uri="{BB962C8B-B14F-4D97-AF65-F5344CB8AC3E}">
        <p14:creationId xmlns:p14="http://schemas.microsoft.com/office/powerpoint/2010/main" val="3034249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78934-61FF-4628-A3E5-ACC8C1B1E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Firsthand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D579-1B16-4F34-8998-048FD1931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Empirical Evidence:</a:t>
            </a:r>
          </a:p>
          <a:p>
            <a:pPr lvl="1"/>
            <a:r>
              <a:rPr lang="en-US" dirty="0"/>
              <a:t>Additional loan investment experience increase decision time by 1 second</a:t>
            </a:r>
          </a:p>
          <a:p>
            <a:pPr lvl="1"/>
            <a:r>
              <a:rPr lang="en-US" dirty="0"/>
              <a:t>After experiencing default, investors take 80s more to make decisions</a:t>
            </a:r>
          </a:p>
          <a:p>
            <a:pPr lvl="1"/>
            <a:r>
              <a:rPr lang="en-US" dirty="0"/>
              <a:t>3.1% Less likely to choose HR loans with recent default</a:t>
            </a:r>
          </a:p>
          <a:p>
            <a:pPr lvl="1"/>
            <a:r>
              <a:rPr lang="en-US" dirty="0"/>
              <a:t>28 basis points increase in return annually </a:t>
            </a:r>
          </a:p>
          <a:p>
            <a:pPr lvl="1"/>
            <a:endParaRPr lang="en-US" dirty="0"/>
          </a:p>
          <a:p>
            <a:r>
              <a:rPr lang="en-US" dirty="0"/>
              <a:t>Experimental Evidence:</a:t>
            </a:r>
          </a:p>
          <a:p>
            <a:pPr lvl="1"/>
            <a:r>
              <a:rPr lang="en-US" dirty="0"/>
              <a:t>34(treatment) vs. 34(control)</a:t>
            </a:r>
          </a:p>
          <a:p>
            <a:pPr lvl="1"/>
            <a:r>
              <a:rPr lang="en-US" dirty="0"/>
              <a:t>Same training</a:t>
            </a:r>
          </a:p>
          <a:p>
            <a:pPr lvl="1"/>
            <a:r>
              <a:rPr lang="en-US" dirty="0"/>
              <a:t>2 rounds of loan picking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25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A6E8A-F7D2-478A-9A36-8ED58791F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Firsthand Experience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EA0EF-F452-4C5F-9D91-C54093F9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1 (control)</a:t>
            </a:r>
          </a:p>
          <a:p>
            <a:pPr lvl="1"/>
            <a:r>
              <a:rPr lang="en-US" dirty="0"/>
              <a:t>Interest rate as most important: 50%</a:t>
            </a:r>
          </a:p>
          <a:p>
            <a:pPr lvl="1"/>
            <a:r>
              <a:rPr lang="en-US" dirty="0"/>
              <a:t>Credit rating as most important: 34%</a:t>
            </a:r>
          </a:p>
          <a:p>
            <a:pPr lvl="1"/>
            <a:endParaRPr lang="en-US" dirty="0"/>
          </a:p>
          <a:p>
            <a:r>
              <a:rPr lang="en-US" dirty="0"/>
              <a:t>Group 2(treatment)</a:t>
            </a:r>
          </a:p>
          <a:p>
            <a:pPr lvl="1"/>
            <a:r>
              <a:rPr lang="en-US" dirty="0"/>
              <a:t>23.53%</a:t>
            </a:r>
          </a:p>
          <a:p>
            <a:pPr lvl="1"/>
            <a:r>
              <a:rPr lang="en-US" dirty="0"/>
              <a:t>45%</a:t>
            </a:r>
          </a:p>
        </p:txBody>
      </p:sp>
    </p:spTree>
    <p:extLst>
      <p:ext uri="{BB962C8B-B14F-4D97-AF65-F5344CB8AC3E}">
        <p14:creationId xmlns:p14="http://schemas.microsoft.com/office/powerpoint/2010/main" val="2580857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5DF1B-5FB4-4016-8C1B-B73E38B3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CD7F9-CDE4-482D-A9E8-BBDF8FD08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Investor’s attention focuses on interest rate; disregard other important information, such as credit rating</a:t>
            </a:r>
          </a:p>
          <a:p>
            <a:endParaRPr lang="en-US" dirty="0"/>
          </a:p>
          <a:p>
            <a:r>
              <a:rPr lang="en-US" dirty="0"/>
              <a:t>Three important factors:</a:t>
            </a:r>
          </a:p>
          <a:p>
            <a:pPr lvl="1"/>
            <a:r>
              <a:rPr lang="en-US" dirty="0"/>
              <a:t>Time pressure</a:t>
            </a:r>
          </a:p>
          <a:p>
            <a:pPr lvl="1"/>
            <a:r>
              <a:rPr lang="en-US" dirty="0"/>
              <a:t>salience of the information</a:t>
            </a:r>
          </a:p>
          <a:p>
            <a:pPr lvl="1"/>
            <a:r>
              <a:rPr lang="en-US" dirty="0"/>
              <a:t>firsthand experience </a:t>
            </a:r>
          </a:p>
          <a:p>
            <a:endParaRPr lang="en-US" dirty="0"/>
          </a:p>
          <a:p>
            <a:r>
              <a:rPr lang="en-US" dirty="0"/>
              <a:t>“Under Time Pressure, decisions that focus on the most important factors can be near-optimal strategies”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>
            <a:extLst>
              <a:ext uri="{FF2B5EF4-FFF2-40B4-BE49-F238E27FC236}">
                <a16:creationId xmlns:a16="http://schemas.microsoft.com/office/drawing/2014/main" id="{748EAD4B-1714-4507-B2D8-1F34FAEB1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1998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3">
            <a:extLst>
              <a:ext uri="{FF2B5EF4-FFF2-40B4-BE49-F238E27FC236}">
                <a16:creationId xmlns:a16="http://schemas.microsoft.com/office/drawing/2014/main" id="{B3408590-87D0-4AA3-AFFD-3207C71C5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1997"/>
            <a:ext cx="12192000" cy="2285999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F52F8F-9835-4D4E-9743-F06DD6432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303" y="891981"/>
            <a:ext cx="10515600" cy="1279035"/>
          </a:xfrm>
        </p:spPr>
        <p:txBody>
          <a:bodyPr anchor="t"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Objective 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AD7AB1C-7E69-4B33-91DE-F1D3AFD28C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814326"/>
              </p:ext>
            </p:extLst>
          </p:nvPr>
        </p:nvGraphicFramePr>
        <p:xfrm>
          <a:off x="633549" y="1870383"/>
          <a:ext cx="10271760" cy="3593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540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532FA1-4B3C-49C9-9871-5D6EA8D69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932" y="1984988"/>
            <a:ext cx="9772828" cy="254637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27876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B2275DD-736C-472F-9D1B-3BA6016BF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3778C-4396-4A22-BAE9-CD1900CD9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8667" cy="1137104"/>
          </a:xfrm>
        </p:spPr>
        <p:txBody>
          <a:bodyPr anchor="b">
            <a:normAutofit/>
          </a:bodyPr>
          <a:lstStyle/>
          <a:p>
            <a:r>
              <a:rPr lang="en-US" sz="4400">
                <a:solidFill>
                  <a:schemeClr val="tx1">
                    <a:lumMod val="95000"/>
                  </a:schemeClr>
                </a:solidFill>
              </a:rPr>
              <a:t>Fast Thinking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2FF4E-977E-4B24-BDC0-7F85C0728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958667" cy="43513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System 1: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Operates automatically, quickly, with little or no effort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May lead  to systematic mistake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“Fast Thinking”</a:t>
            </a:r>
          </a:p>
          <a:p>
            <a:endParaRPr lang="en-US" sz="24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S</a:t>
            </a:r>
            <a:r>
              <a:rPr lang="en-US" altLang="zh-CN" sz="2400" dirty="0">
                <a:solidFill>
                  <a:schemeClr val="tx1">
                    <a:lumMod val="95000"/>
                  </a:schemeClr>
                </a:solidFill>
              </a:rPr>
              <a:t>ystem 2: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Slow and deliberate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Allocates attention to effortful mental activities</a:t>
            </a:r>
          </a:p>
          <a:p>
            <a:pPr lvl="1"/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pPr lvl="1"/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3B83A3-F707-4879-B36E-031AA165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/>
              <a:t>Renren</a:t>
            </a:r>
            <a:r>
              <a:rPr lang="en-US" dirty="0"/>
              <a:t> Dai		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C2E6D3-98C1-4EEB-96B8-341630103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6358486" cy="4351338"/>
          </a:xfrm>
        </p:spPr>
        <p:txBody>
          <a:bodyPr>
            <a:normAutofit/>
          </a:bodyPr>
          <a:lstStyle/>
          <a:p>
            <a:r>
              <a:rPr lang="en-US" sz="24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Online peer-to-peer (P2P) lending platform</a:t>
            </a:r>
          </a:p>
          <a:p>
            <a:endParaRPr lang="en-US" sz="2400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  <a:p>
            <a:r>
              <a:rPr lang="en-US" sz="24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Bidding on unsecured microloans listed by borrowers</a:t>
            </a:r>
          </a:p>
          <a:p>
            <a:endParaRPr lang="en-US" sz="2400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  <a:p>
            <a:r>
              <a:rPr lang="en-US" sz="24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1"/>
                    </a:gs>
                  </a:gsLst>
                  <a:lin ang="4800000" scaled="0"/>
                </a:gradFill>
              </a:rPr>
              <a:t>Leading P2P company in China</a:t>
            </a:r>
          </a:p>
          <a:p>
            <a:pPr marL="0" indent="0">
              <a:buNone/>
            </a:pPr>
            <a:endParaRPr lang="en-US" sz="2400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1"/>
                  </a:gs>
                </a:gsLst>
                <a:lin ang="4800000" scaled="0"/>
              </a:gradFill>
            </a:endParaRPr>
          </a:p>
        </p:txBody>
      </p:sp>
      <p:pic>
        <p:nvPicPr>
          <p:cNvPr id="1028" name="Picture 4" descr="Image result for renrendai">
            <a:extLst>
              <a:ext uri="{FF2B5EF4-FFF2-40B4-BE49-F238E27FC236}">
                <a16:creationId xmlns:a16="http://schemas.microsoft.com/office/drawing/2014/main" id="{59E20721-C56F-41CB-B900-29F4659ED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22922" y="1924505"/>
            <a:ext cx="3354676" cy="3014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79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4906A30-698B-4EE6-B58E-E497C8BB3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920" y="441455"/>
            <a:ext cx="6614160" cy="5911448"/>
          </a:xfrm>
          <a:prstGeom prst="rect">
            <a:avLst/>
          </a:prstGeom>
          <a:ln w="190500" cap="flat" cmpd="thinThick">
            <a:solidFill>
              <a:srgbClr val="FFFFFF"/>
            </a:solidFill>
            <a:prstDash val="solid"/>
            <a:round/>
          </a:ln>
        </p:spPr>
      </p:pic>
    </p:spTree>
    <p:extLst>
      <p:ext uri="{BB962C8B-B14F-4D97-AF65-F5344CB8AC3E}">
        <p14:creationId xmlns:p14="http://schemas.microsoft.com/office/powerpoint/2010/main" val="56015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1E067A-2DE0-4840-821B-D72C67DFF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	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4B9DC8-838C-45E2-9B3C-91E28AAE5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“Investors focus on loans with high interest rates, disregarding information on credit ratings”</a:t>
            </a:r>
          </a:p>
          <a:p>
            <a:endParaRPr lang="en-US" dirty="0"/>
          </a:p>
          <a:p>
            <a:r>
              <a:rPr lang="en-US" dirty="0"/>
              <a:t>Three factors:</a:t>
            </a:r>
          </a:p>
          <a:p>
            <a:pPr lvl="1"/>
            <a:r>
              <a:rPr lang="en-US" dirty="0"/>
              <a:t>Time pressure</a:t>
            </a:r>
          </a:p>
          <a:p>
            <a:pPr lvl="1"/>
            <a:r>
              <a:rPr lang="en-US" dirty="0"/>
              <a:t>Salience</a:t>
            </a:r>
          </a:p>
          <a:p>
            <a:pPr lvl="1"/>
            <a:r>
              <a:rPr lang="en-US" dirty="0"/>
              <a:t>Firsthand experience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613E9-1A4A-4CDB-9544-D45F5F821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2A780-8CDD-426A-83FA-197205D62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Hypothesize</a:t>
            </a:r>
          </a:p>
          <a:p>
            <a:pPr lvl="1"/>
            <a:r>
              <a:rPr lang="en-US" dirty="0"/>
              <a:t>Under time pressure, investor’s attention focuses on interest rate; disregard other important information, such as credit ratings</a:t>
            </a:r>
          </a:p>
          <a:p>
            <a:endParaRPr lang="en-US" dirty="0"/>
          </a:p>
          <a:p>
            <a:r>
              <a:rPr lang="en-US" dirty="0"/>
              <a:t>Support:</a:t>
            </a:r>
          </a:p>
          <a:p>
            <a:pPr lvl="1"/>
            <a:r>
              <a:rPr lang="en-US" dirty="0"/>
              <a:t>1. </a:t>
            </a:r>
            <a:r>
              <a:rPr lang="en-US" dirty="0" err="1"/>
              <a:t>Renren</a:t>
            </a:r>
            <a:r>
              <a:rPr lang="en-US" dirty="0"/>
              <a:t> Dai’s principle guarantee mechanism</a:t>
            </a:r>
          </a:p>
          <a:p>
            <a:pPr lvl="2"/>
            <a:r>
              <a:rPr lang="en-US" dirty="0"/>
              <a:t>Repay investor’s principle if default occurs</a:t>
            </a:r>
          </a:p>
          <a:p>
            <a:pPr lvl="1"/>
            <a:r>
              <a:rPr lang="en-US" dirty="0"/>
              <a:t>2. Interest rate’s prominent location on the platform</a:t>
            </a:r>
          </a:p>
        </p:txBody>
      </p:sp>
    </p:spTree>
    <p:extLst>
      <p:ext uri="{BB962C8B-B14F-4D97-AF65-F5344CB8AC3E}">
        <p14:creationId xmlns:p14="http://schemas.microsoft.com/office/powerpoint/2010/main" val="3903462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653CF-654E-4382-9831-8A3F32DFF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Findings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F3EC5-1E34-4372-8A65-68F5CEC3C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Sample Contains:</a:t>
            </a:r>
          </a:p>
          <a:p>
            <a:pPr lvl="1"/>
            <a:r>
              <a:rPr lang="en-US" dirty="0"/>
              <a:t>10,385 loans</a:t>
            </a:r>
          </a:p>
          <a:p>
            <a:pPr lvl="1"/>
            <a:r>
              <a:rPr lang="en-US" dirty="0"/>
              <a:t>205,724 investments</a:t>
            </a:r>
          </a:p>
          <a:p>
            <a:pPr lvl="1"/>
            <a:r>
              <a:rPr lang="en-US" dirty="0"/>
              <a:t>25,314 unique investors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Findings:</a:t>
            </a:r>
          </a:p>
          <a:p>
            <a:pPr lvl="1"/>
            <a:r>
              <a:rPr lang="en-US" dirty="0"/>
              <a:t>71.2% (HR) loans</a:t>
            </a:r>
          </a:p>
          <a:p>
            <a:pPr lvl="1"/>
            <a:r>
              <a:rPr lang="en-US" dirty="0"/>
              <a:t>87.3% male borrowers</a:t>
            </a:r>
          </a:p>
          <a:p>
            <a:pPr lvl="1"/>
            <a:r>
              <a:rPr lang="en-US" dirty="0"/>
              <a:t>Average age of 32.9</a:t>
            </a:r>
          </a:p>
          <a:p>
            <a:pPr lvl="1"/>
            <a:r>
              <a:rPr lang="en-US" dirty="0"/>
              <a:t>55.5% of homeowners</a:t>
            </a:r>
          </a:p>
          <a:p>
            <a:pPr lvl="1"/>
            <a:r>
              <a:rPr lang="en-US" dirty="0"/>
              <a:t>21.7% with mortgage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694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5E4D3B4-CED7-491E-9C0F-5BEEB52FE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680" y="640734"/>
            <a:ext cx="7213600" cy="5576531"/>
          </a:xfrm>
          <a:prstGeom prst="rect">
            <a:avLst/>
          </a:prstGeom>
          <a:ln w="190500" cap="flat" cmpd="thinThick">
            <a:solidFill>
              <a:srgbClr val="FFFFFF"/>
            </a:solidFill>
            <a:prstDash val="solid"/>
            <a:round/>
          </a:ln>
        </p:spPr>
      </p:pic>
    </p:spTree>
    <p:extLst>
      <p:ext uri="{BB962C8B-B14F-4D97-AF65-F5344CB8AC3E}">
        <p14:creationId xmlns:p14="http://schemas.microsoft.com/office/powerpoint/2010/main" val="2659915342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698</Words>
  <Application>Microsoft Office PowerPoint</Application>
  <PresentationFormat>Widescreen</PresentationFormat>
  <Paragraphs>163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Corbel</vt:lpstr>
      <vt:lpstr>Depth</vt:lpstr>
      <vt:lpstr>Investing with Fast Thinking</vt:lpstr>
      <vt:lpstr>Objective </vt:lpstr>
      <vt:lpstr>Fast Thinking</vt:lpstr>
      <vt:lpstr>Renren Dai  </vt:lpstr>
      <vt:lpstr>PowerPoint Presentation</vt:lpstr>
      <vt:lpstr>Findings  </vt:lpstr>
      <vt:lpstr>Procedure</vt:lpstr>
      <vt:lpstr>Data Findings </vt:lpstr>
      <vt:lpstr>PowerPoint Presentation</vt:lpstr>
      <vt:lpstr>Fast loans vs. others</vt:lpstr>
      <vt:lpstr>PowerPoint Presentation</vt:lpstr>
      <vt:lpstr>Primacy of Interest rate</vt:lpstr>
      <vt:lpstr>Time Pressure</vt:lpstr>
      <vt:lpstr>Time Pressure Results</vt:lpstr>
      <vt:lpstr>Salience</vt:lpstr>
      <vt:lpstr>Salience Results:</vt:lpstr>
      <vt:lpstr>Firsthand Experience</vt:lpstr>
      <vt:lpstr>Firsthand Experience Results</vt:lpstr>
      <vt:lpstr>Conclusion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Investing with Fast Thinking</dc:title>
  <dc:creator>william ju</dc:creator>
  <cp:lastModifiedBy>william ju</cp:lastModifiedBy>
  <cp:revision>9</cp:revision>
  <dcterms:created xsi:type="dcterms:W3CDTF">2019-09-04T16:51:31Z</dcterms:created>
  <dcterms:modified xsi:type="dcterms:W3CDTF">2019-09-06T01:32:20Z</dcterms:modified>
</cp:coreProperties>
</file>